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9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E1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B4B15-EA64-442A-978F-A25A064CE72F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05801" y="175729"/>
            <a:ext cx="435119" cy="21864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ACTS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/>
          <p:cNvSpPr/>
          <p:nvPr/>
        </p:nvSpPr>
        <p:spPr>
          <a:xfrm>
            <a:off x="2424752" y="2680648"/>
            <a:ext cx="1613848" cy="457200"/>
          </a:xfrm>
          <a:prstGeom prst="parallelogram">
            <a:avLst/>
          </a:prstGeom>
          <a:solidFill>
            <a:srgbClr val="EEECE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21864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ACTS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Acts 8. 14-17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5472992"/>
            <a:ext cx="5715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2. To go through or experience</a:t>
            </a:r>
            <a:endParaRPr lang="en-US" sz="2600" dirty="0" smtClean="0">
              <a:latin typeface="Magneto" pitchFamily="82" charset="0"/>
            </a:endParaRPr>
          </a:p>
        </p:txBody>
      </p:sp>
      <p:sp>
        <p:nvSpPr>
          <p:cNvPr id="8" name="Parallelogram 7"/>
          <p:cNvSpPr/>
          <p:nvPr/>
        </p:nvSpPr>
        <p:spPr>
          <a:xfrm>
            <a:off x="381000" y="5056496"/>
            <a:ext cx="1828800" cy="457200"/>
          </a:xfrm>
          <a:prstGeom prst="parallelogram">
            <a:avLst/>
          </a:prstGeom>
          <a:solidFill>
            <a:srgbClr val="EEECE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685800"/>
            <a:ext cx="7848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aseline="30000" dirty="0" smtClean="0"/>
              <a:t>14</a:t>
            </a:r>
            <a:r>
              <a:rPr lang="en-US" sz="2600" dirty="0" smtClean="0"/>
              <a:t> </a:t>
            </a:r>
            <a:r>
              <a:rPr lang="en-US" sz="2600" i="1" dirty="0" smtClean="0">
                <a:solidFill>
                  <a:schemeClr val="bg1"/>
                </a:solidFill>
              </a:rPr>
              <a:t>Now when the apostles who were at Jerusalem heard that Samaria had re-</a:t>
            </a:r>
            <a:r>
              <a:rPr lang="en-US" sz="2600" i="1" dirty="0" err="1" smtClean="0">
                <a:solidFill>
                  <a:schemeClr val="bg1"/>
                </a:solidFill>
              </a:rPr>
              <a:t>ceived</a:t>
            </a:r>
            <a:r>
              <a:rPr lang="en-US" sz="2600" i="1" dirty="0" smtClean="0">
                <a:solidFill>
                  <a:schemeClr val="bg1"/>
                </a:solidFill>
              </a:rPr>
              <a:t> the word of God, they sent Peter and John to them,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baseline="30000" dirty="0" smtClean="0"/>
              <a:t>15</a:t>
            </a:r>
            <a:r>
              <a:rPr lang="en-US" sz="2600" dirty="0" smtClean="0"/>
              <a:t> </a:t>
            </a:r>
            <a:r>
              <a:rPr lang="en-US" sz="2600" i="1" dirty="0" smtClean="0">
                <a:solidFill>
                  <a:schemeClr val="bg1"/>
                </a:solidFill>
              </a:rPr>
              <a:t>who, when they had come down, prayed for them that</a:t>
            </a:r>
          </a:p>
          <a:p>
            <a:r>
              <a:rPr lang="en-US" sz="2600" i="1" dirty="0" smtClean="0">
                <a:solidFill>
                  <a:schemeClr val="bg1"/>
                </a:solidFill>
              </a:rPr>
              <a:t>they might receive the Holy</a:t>
            </a:r>
          </a:p>
          <a:p>
            <a:r>
              <a:rPr lang="en-US" sz="2600" i="1" dirty="0" smtClean="0">
                <a:solidFill>
                  <a:schemeClr val="bg1"/>
                </a:solidFill>
              </a:rPr>
              <a:t>Spirit.</a:t>
            </a:r>
            <a:r>
              <a:rPr lang="en-US" sz="2600" dirty="0" smtClean="0"/>
              <a:t> </a:t>
            </a:r>
            <a:r>
              <a:rPr lang="en-US" sz="2600" baseline="30000" dirty="0" smtClean="0"/>
              <a:t>16</a:t>
            </a:r>
            <a:r>
              <a:rPr lang="en-US" sz="2600" dirty="0" smtClean="0"/>
              <a:t> </a:t>
            </a:r>
            <a:r>
              <a:rPr lang="en-US" sz="2600" i="1" dirty="0" smtClean="0">
                <a:solidFill>
                  <a:schemeClr val="bg1"/>
                </a:solidFill>
              </a:rPr>
              <a:t>For as yet He had fall-</a:t>
            </a:r>
          </a:p>
          <a:p>
            <a:r>
              <a:rPr lang="en-US" sz="2600" i="1" dirty="0" smtClean="0">
                <a:solidFill>
                  <a:schemeClr val="bg1"/>
                </a:solidFill>
              </a:rPr>
              <a:t>en upon none of them. They had</a:t>
            </a:r>
          </a:p>
          <a:p>
            <a:r>
              <a:rPr lang="en-US" sz="2600" i="1" dirty="0" smtClean="0">
                <a:solidFill>
                  <a:schemeClr val="bg1"/>
                </a:solidFill>
              </a:rPr>
              <a:t>only been baptized in </a:t>
            </a:r>
            <a:r>
              <a:rPr lang="en-US" sz="2600" i="1" dirty="0" err="1" smtClean="0">
                <a:solidFill>
                  <a:schemeClr val="bg1"/>
                </a:solidFill>
              </a:rPr>
              <a:t>thename</a:t>
            </a:r>
            <a:r>
              <a:rPr lang="en-US" sz="2600" i="1" dirty="0" smtClean="0">
                <a:solidFill>
                  <a:schemeClr val="bg1"/>
                </a:solidFill>
              </a:rPr>
              <a:t> of</a:t>
            </a:r>
          </a:p>
          <a:p>
            <a:r>
              <a:rPr lang="en-US" sz="2600" i="1" dirty="0" smtClean="0">
                <a:solidFill>
                  <a:schemeClr val="bg1"/>
                </a:solidFill>
              </a:rPr>
              <a:t>the Lord Jesus.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baseline="30000" dirty="0" smtClean="0"/>
              <a:t>17 </a:t>
            </a:r>
            <a:r>
              <a:rPr lang="en-US" sz="2600" i="1" dirty="0" smtClean="0">
                <a:solidFill>
                  <a:schemeClr val="bg1"/>
                </a:solidFill>
              </a:rPr>
              <a:t>Then they</a:t>
            </a:r>
          </a:p>
          <a:p>
            <a:r>
              <a:rPr lang="en-US" sz="2600" i="1" dirty="0" smtClean="0">
                <a:solidFill>
                  <a:schemeClr val="bg1"/>
                </a:solidFill>
              </a:rPr>
              <a:t>laid hands on them, and they</a:t>
            </a:r>
          </a:p>
          <a:p>
            <a:r>
              <a:rPr lang="en-US" sz="2600" i="1" dirty="0" smtClean="0">
                <a:solidFill>
                  <a:schemeClr val="bg1"/>
                </a:solidFill>
              </a:rPr>
              <a:t>received the Holy Spirit. 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7" grpId="0"/>
      <p:bldP spid="7" grpId="1"/>
      <p:bldP spid="8" grpId="0" animBg="1"/>
      <p:bldP spid="8" grpId="1" animBg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/>
          <p:cNvSpPr/>
          <p:nvPr/>
        </p:nvSpPr>
        <p:spPr>
          <a:xfrm>
            <a:off x="2424752" y="2680648"/>
            <a:ext cx="1613848" cy="457200"/>
          </a:xfrm>
          <a:prstGeom prst="parallelogram">
            <a:avLst/>
          </a:prstGeom>
          <a:solidFill>
            <a:srgbClr val="EEECE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21864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ACTS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Acts 8. 14-17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5472992"/>
            <a:ext cx="5715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2. To go through or experience</a:t>
            </a:r>
            <a:endParaRPr lang="en-US" sz="2600" dirty="0" smtClean="0">
              <a:latin typeface="Magneto" pitchFamily="82" charset="0"/>
            </a:endParaRPr>
          </a:p>
        </p:txBody>
      </p:sp>
      <p:sp>
        <p:nvSpPr>
          <p:cNvPr id="8" name="Parallelogram 7"/>
          <p:cNvSpPr/>
          <p:nvPr/>
        </p:nvSpPr>
        <p:spPr>
          <a:xfrm>
            <a:off x="381000" y="5056496"/>
            <a:ext cx="1828800" cy="457200"/>
          </a:xfrm>
          <a:prstGeom prst="parallelogram">
            <a:avLst/>
          </a:prstGeom>
          <a:solidFill>
            <a:srgbClr val="EEECE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685800"/>
            <a:ext cx="7848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aseline="30000" dirty="0" smtClean="0"/>
              <a:t>14</a:t>
            </a:r>
            <a:r>
              <a:rPr lang="en-US" sz="2600" dirty="0" smtClean="0"/>
              <a:t> </a:t>
            </a:r>
            <a:r>
              <a:rPr lang="en-US" sz="2600" i="1" dirty="0" smtClean="0">
                <a:solidFill>
                  <a:schemeClr val="bg1"/>
                </a:solidFill>
              </a:rPr>
              <a:t>Now when the apostles who were at Jerusalem heard that Samaria had re-</a:t>
            </a:r>
            <a:r>
              <a:rPr lang="en-US" sz="2600" i="1" dirty="0" err="1" smtClean="0">
                <a:solidFill>
                  <a:schemeClr val="bg1"/>
                </a:solidFill>
              </a:rPr>
              <a:t>ceived</a:t>
            </a:r>
            <a:r>
              <a:rPr lang="en-US" sz="2600" i="1" dirty="0" smtClean="0">
                <a:solidFill>
                  <a:schemeClr val="bg1"/>
                </a:solidFill>
              </a:rPr>
              <a:t> the word of God, they sent Peter and John to them,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baseline="30000" dirty="0" smtClean="0"/>
              <a:t>15</a:t>
            </a:r>
            <a:r>
              <a:rPr lang="en-US" sz="2600" dirty="0" smtClean="0"/>
              <a:t> </a:t>
            </a:r>
            <a:r>
              <a:rPr lang="en-US" sz="2600" i="1" dirty="0" smtClean="0">
                <a:solidFill>
                  <a:schemeClr val="bg1"/>
                </a:solidFill>
              </a:rPr>
              <a:t>who, when they had come down, prayed for them that</a:t>
            </a:r>
          </a:p>
          <a:p>
            <a:r>
              <a:rPr lang="en-US" sz="2600" i="1" dirty="0" smtClean="0">
                <a:solidFill>
                  <a:schemeClr val="bg1"/>
                </a:solidFill>
              </a:rPr>
              <a:t>they might receive the Holy</a:t>
            </a:r>
          </a:p>
          <a:p>
            <a:r>
              <a:rPr lang="en-US" sz="2600" i="1" dirty="0" smtClean="0">
                <a:solidFill>
                  <a:schemeClr val="bg1"/>
                </a:solidFill>
              </a:rPr>
              <a:t>Spirit.</a:t>
            </a:r>
            <a:r>
              <a:rPr lang="en-US" sz="2600" dirty="0" smtClean="0"/>
              <a:t> </a:t>
            </a:r>
            <a:r>
              <a:rPr lang="en-US" sz="2600" baseline="30000" dirty="0" smtClean="0"/>
              <a:t>16</a:t>
            </a:r>
            <a:r>
              <a:rPr lang="en-US" sz="2600" dirty="0" smtClean="0"/>
              <a:t> </a:t>
            </a:r>
            <a:r>
              <a:rPr lang="en-US" sz="2600" i="1" dirty="0" smtClean="0">
                <a:solidFill>
                  <a:schemeClr val="bg1"/>
                </a:solidFill>
              </a:rPr>
              <a:t>For as yet He had fall-</a:t>
            </a:r>
          </a:p>
          <a:p>
            <a:r>
              <a:rPr lang="en-US" sz="2600" i="1" dirty="0" smtClean="0">
                <a:solidFill>
                  <a:schemeClr val="bg1"/>
                </a:solidFill>
              </a:rPr>
              <a:t>en upon none of them. They had</a:t>
            </a:r>
          </a:p>
          <a:p>
            <a:r>
              <a:rPr lang="en-US" sz="2600" i="1" dirty="0" smtClean="0">
                <a:solidFill>
                  <a:schemeClr val="bg1"/>
                </a:solidFill>
              </a:rPr>
              <a:t>only been baptized in </a:t>
            </a:r>
            <a:r>
              <a:rPr lang="en-US" sz="2600" i="1" dirty="0" err="1" smtClean="0">
                <a:solidFill>
                  <a:schemeClr val="bg1"/>
                </a:solidFill>
              </a:rPr>
              <a:t>thename</a:t>
            </a:r>
            <a:r>
              <a:rPr lang="en-US" sz="2600" i="1" dirty="0" smtClean="0">
                <a:solidFill>
                  <a:schemeClr val="bg1"/>
                </a:solidFill>
              </a:rPr>
              <a:t> of</a:t>
            </a:r>
          </a:p>
          <a:p>
            <a:r>
              <a:rPr lang="en-US" sz="2600" i="1" dirty="0" smtClean="0">
                <a:solidFill>
                  <a:schemeClr val="bg1"/>
                </a:solidFill>
              </a:rPr>
              <a:t>the Lord Jesus.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baseline="30000" dirty="0" smtClean="0"/>
              <a:t>17 </a:t>
            </a:r>
            <a:r>
              <a:rPr lang="en-US" sz="2600" i="1" dirty="0" smtClean="0">
                <a:solidFill>
                  <a:schemeClr val="bg1"/>
                </a:solidFill>
              </a:rPr>
              <a:t>Then they</a:t>
            </a:r>
          </a:p>
          <a:p>
            <a:r>
              <a:rPr lang="en-US" sz="2600" i="1" dirty="0" smtClean="0">
                <a:solidFill>
                  <a:schemeClr val="bg1"/>
                </a:solidFill>
              </a:rPr>
              <a:t>laid hands on them, and they</a:t>
            </a:r>
          </a:p>
          <a:p>
            <a:r>
              <a:rPr lang="en-US" sz="2600" i="1" dirty="0" smtClean="0">
                <a:solidFill>
                  <a:schemeClr val="bg1"/>
                </a:solidFill>
              </a:rPr>
              <a:t>received the Holy Spirit. 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7" grpId="0"/>
      <p:bldP spid="7" grpId="1"/>
      <p:bldP spid="8" grpId="0" animBg="1"/>
      <p:bldP spid="8" grpId="1" animBg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/>
          <p:cNvSpPr/>
          <p:nvPr/>
        </p:nvSpPr>
        <p:spPr>
          <a:xfrm>
            <a:off x="6047096" y="756312"/>
            <a:ext cx="1877704" cy="457200"/>
          </a:xfrm>
          <a:prstGeom prst="parallelogram">
            <a:avLst/>
          </a:prstGeom>
          <a:solidFill>
            <a:srgbClr val="EEECE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21864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ACTS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Acts 19.2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4150056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To go through or experience</a:t>
            </a:r>
            <a:endParaRPr lang="en-US" sz="3200" dirty="0" smtClean="0">
              <a:latin typeface="Magneto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685800"/>
            <a:ext cx="784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he said to them, “Did you receive the Holy Spirit when you believed?”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So they said to him, “We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have not so much as heard whether there is a Holy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Spirit.”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 tmFilter="0,0; .5, 0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7" grpId="0"/>
      <p:bldP spid="7" grpId="1"/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848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"I recall the exact spot where I was kneeling in prayer in my study … It was a very quiet moment, one of the most quiet moments I ever knew … Then God simply said to me,</a:t>
            </a:r>
          </a:p>
          <a:p>
            <a:r>
              <a:rPr lang="en-US" sz="2800" dirty="0" smtClean="0"/>
              <a:t>not in any audible voice, but in</a:t>
            </a:r>
          </a:p>
          <a:p>
            <a:r>
              <a:rPr lang="en-US" sz="2800" dirty="0" smtClean="0"/>
              <a:t>my heart, 'It's yours. Now go</a:t>
            </a:r>
          </a:p>
          <a:p>
            <a:r>
              <a:rPr lang="en-US" sz="2800" dirty="0" smtClean="0"/>
              <a:t>and preach.' He had already</a:t>
            </a:r>
          </a:p>
          <a:p>
            <a:r>
              <a:rPr lang="en-US" sz="2800" dirty="0" smtClean="0"/>
              <a:t>said it to me in His Word in 1</a:t>
            </a:r>
          </a:p>
          <a:p>
            <a:r>
              <a:rPr lang="en-US" sz="2800" dirty="0" smtClean="0"/>
              <a:t>John 5:14, 15; but I did not</a:t>
            </a:r>
          </a:p>
          <a:p>
            <a:r>
              <a:rPr lang="en-US" sz="2800" dirty="0" smtClean="0"/>
              <a:t>then know my Bible as I</a:t>
            </a:r>
          </a:p>
          <a:p>
            <a:r>
              <a:rPr lang="en-US" sz="2800" dirty="0" smtClean="0"/>
              <a:t>know it now, and God had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21864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ACTS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R. A. Torrey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93760"/>
            <a:ext cx="7696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pity on my ignorance and said it directly to my soul … I went and preached, and I have been a new minister from that day to this … Some time after this experience (I</a:t>
            </a:r>
          </a:p>
          <a:p>
            <a:r>
              <a:rPr lang="en-US" sz="2800" dirty="0" smtClean="0"/>
              <a:t>do not recall just how long</a:t>
            </a:r>
          </a:p>
          <a:p>
            <a:r>
              <a:rPr lang="en-US" sz="2800" dirty="0" smtClean="0"/>
              <a:t>after), while sitting in my room</a:t>
            </a:r>
          </a:p>
          <a:p>
            <a:r>
              <a:rPr lang="en-US" sz="2800" dirty="0" smtClean="0"/>
              <a:t>one day … suddenly … I found</a:t>
            </a:r>
          </a:p>
          <a:p>
            <a:r>
              <a:rPr lang="en-US" sz="2800" dirty="0" smtClean="0"/>
              <a:t>myself shouting (I was not</a:t>
            </a:r>
          </a:p>
          <a:p>
            <a:r>
              <a:rPr lang="en-US" sz="2800" dirty="0" smtClean="0"/>
              <a:t>brought up to shout and I am</a:t>
            </a:r>
          </a:p>
          <a:p>
            <a:r>
              <a:rPr lang="en-US" sz="2800" dirty="0" smtClean="0"/>
              <a:t>not of a shouting tempera-</a:t>
            </a:r>
          </a:p>
          <a:p>
            <a:r>
              <a:rPr lang="en-US" sz="2800" dirty="0" err="1" smtClean="0"/>
              <a:t>ment</a:t>
            </a:r>
            <a:r>
              <a:rPr lang="en-US" sz="2800" dirty="0" smtClean="0"/>
              <a:t>, but I shouted like the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693760"/>
            <a:ext cx="784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loudest shouting Methodist), 'Glory to God, glory to God, glory to God,' and I could not stop … But that was not when I was baptized with the Holy Spirit.  I was baptized with the Holy</a:t>
            </a:r>
          </a:p>
          <a:p>
            <a:r>
              <a:rPr lang="en-US" sz="2800" dirty="0" smtClean="0"/>
              <a:t>Spirit when I took Him by</a:t>
            </a:r>
          </a:p>
          <a:p>
            <a:r>
              <a:rPr lang="en-US" sz="2800" dirty="0" smtClean="0"/>
              <a:t>simple faith in the Word of</a:t>
            </a:r>
          </a:p>
          <a:p>
            <a:r>
              <a:rPr lang="en-US" sz="2800" dirty="0" smtClean="0"/>
              <a:t>God.”</a:t>
            </a:r>
            <a:endParaRPr lang="en-US" sz="2800" dirty="0" smtClean="0">
              <a:latin typeface="Magneto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 tmFilter="0,0; .5, 0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8" grpId="0"/>
      <p:bldP spid="8" grpId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848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"I was crying all the time that God would fill me with his Spirit.  Well, one day, in the city of New York – oh what a day! – I cannot describe it, I seldom refer to it; it is almost too</a:t>
            </a:r>
          </a:p>
          <a:p>
            <a:r>
              <a:rPr lang="en-US" sz="2800" dirty="0" smtClean="0"/>
              <a:t>sacred an experience to name.</a:t>
            </a:r>
          </a:p>
          <a:p>
            <a:r>
              <a:rPr lang="en-US" sz="2800" dirty="0" smtClean="0"/>
              <a:t>Paul had an experience of</a:t>
            </a:r>
          </a:p>
          <a:p>
            <a:r>
              <a:rPr lang="en-US" sz="2800" dirty="0" smtClean="0"/>
              <a:t>which he never spoke for four-</a:t>
            </a:r>
          </a:p>
          <a:p>
            <a:r>
              <a:rPr lang="en-US" sz="2800" dirty="0" smtClean="0"/>
              <a:t>teen years. I can only say</a:t>
            </a:r>
          </a:p>
          <a:p>
            <a:r>
              <a:rPr lang="en-US" sz="2800" dirty="0" smtClean="0"/>
              <a:t>that God revealed Himself</a:t>
            </a:r>
          </a:p>
          <a:p>
            <a:r>
              <a:rPr lang="en-US" sz="2800" dirty="0" smtClean="0"/>
              <a:t>To me, and I had such an ex-</a:t>
            </a:r>
          </a:p>
          <a:p>
            <a:r>
              <a:rPr lang="en-US" sz="2800" dirty="0" err="1" smtClean="0"/>
              <a:t>perience</a:t>
            </a:r>
            <a:r>
              <a:rPr lang="en-US" sz="2800" dirty="0" smtClean="0"/>
              <a:t> of His love that I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21864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ACTS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D. L. Moody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90547"/>
            <a:ext cx="7848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had to ask Him to stay His hand. I went preaching again. The sermons were not different; I did not present any new truths; and yet hundreds were converted, I would not now be</a:t>
            </a:r>
          </a:p>
          <a:p>
            <a:r>
              <a:rPr lang="en-US" sz="2800" dirty="0" smtClean="0"/>
              <a:t>placed back where I was be-</a:t>
            </a:r>
          </a:p>
          <a:p>
            <a:r>
              <a:rPr lang="en-US" sz="2800" dirty="0" smtClean="0"/>
              <a:t>fore that blessed experience if</a:t>
            </a:r>
          </a:p>
          <a:p>
            <a:r>
              <a:rPr lang="en-US" sz="2800" dirty="0" smtClean="0"/>
              <a:t>you should give me all the world</a:t>
            </a:r>
          </a:p>
          <a:p>
            <a:r>
              <a:rPr lang="en-US" sz="2800" dirty="0" smtClean="0"/>
              <a:t>– it would be as the small dust</a:t>
            </a:r>
          </a:p>
          <a:p>
            <a:r>
              <a:rPr lang="en-US" sz="2800" dirty="0" smtClean="0"/>
              <a:t>of the balance." </a:t>
            </a:r>
          </a:p>
          <a:p>
            <a:endParaRPr lang="en-US" sz="2800" dirty="0" smtClean="0">
              <a:latin typeface="Magneto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 tmFilter="0,0; .5, 0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5801" y="175729"/>
            <a:ext cx="435119" cy="21864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ACTS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2514600" y="4420394"/>
            <a:ext cx="2743200" cy="1588"/>
          </a:xfrm>
          <a:prstGeom prst="line">
            <a:avLst/>
          </a:prstGeom>
          <a:ln w="381000">
            <a:solidFill>
              <a:srgbClr val="FFFFFF"/>
            </a:solidFill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>
            <a:off x="-838200" y="1296194"/>
            <a:ext cx="4724400" cy="3886200"/>
          </a:xfrm>
          <a:prstGeom prst="arc">
            <a:avLst/>
          </a:prstGeom>
          <a:ln w="381000">
            <a:solidFill>
              <a:srgbClr val="FFFFFF"/>
            </a:solidFill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flipH="1">
            <a:off x="3886200" y="1296194"/>
            <a:ext cx="4495800" cy="3886200"/>
          </a:xfrm>
          <a:prstGeom prst="arc">
            <a:avLst/>
          </a:prstGeom>
          <a:ln w="381000">
            <a:solidFill>
              <a:srgbClr val="FFFFFF"/>
            </a:solidFill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2857103" y="1790303"/>
            <a:ext cx="2058194" cy="1588"/>
          </a:xfrm>
          <a:prstGeom prst="line">
            <a:avLst/>
          </a:prstGeom>
          <a:ln w="381000">
            <a:solidFill>
              <a:srgbClr val="FFFFFF"/>
            </a:solidFill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752600" y="2515394"/>
            <a:ext cx="4277377" cy="1259775"/>
            <a:chOff x="1447800" y="3124200"/>
            <a:chExt cx="4277377" cy="1259775"/>
          </a:xfrm>
          <a:noFill/>
        </p:grpSpPr>
        <p:sp>
          <p:nvSpPr>
            <p:cNvPr id="31" name="Freeform 30"/>
            <p:cNvSpPr/>
            <p:nvPr/>
          </p:nvSpPr>
          <p:spPr>
            <a:xfrm flipH="1" flipV="1">
              <a:off x="1447800" y="3124200"/>
              <a:ext cx="1838977" cy="1259775"/>
            </a:xfrm>
            <a:custGeom>
              <a:avLst/>
              <a:gdLst>
                <a:gd name="connsiteX0" fmla="*/ 0 w 1828800"/>
                <a:gd name="connsiteY0" fmla="*/ 609600 h 1219200"/>
                <a:gd name="connsiteX1" fmla="*/ 407183 w 1828800"/>
                <a:gd name="connsiteY1" fmla="*/ 102383 h 1219200"/>
                <a:gd name="connsiteX2" fmla="*/ 914401 w 1828800"/>
                <a:gd name="connsiteY2" fmla="*/ 1 h 1219200"/>
                <a:gd name="connsiteX3" fmla="*/ 1838977 w 1828800"/>
                <a:gd name="connsiteY3" fmla="*/ -6785 h 1219200"/>
                <a:gd name="connsiteX4" fmla="*/ 1828800 w 1828800"/>
                <a:gd name="connsiteY4" fmla="*/ 609600 h 1219200"/>
                <a:gd name="connsiteX5" fmla="*/ 1421618 w 1828800"/>
                <a:gd name="connsiteY5" fmla="*/ 1116818 h 1219200"/>
                <a:gd name="connsiteX6" fmla="*/ 914400 w 1828800"/>
                <a:gd name="connsiteY6" fmla="*/ 1219200 h 1219200"/>
                <a:gd name="connsiteX7" fmla="*/ 407182 w 1828800"/>
                <a:gd name="connsiteY7" fmla="*/ 1116818 h 1219200"/>
                <a:gd name="connsiteX8" fmla="*/ 0 w 1828800"/>
                <a:gd name="connsiteY8" fmla="*/ 609599 h 1219200"/>
                <a:gd name="connsiteX9" fmla="*/ 0 w 1828800"/>
                <a:gd name="connsiteY9" fmla="*/ 609600 h 1219200"/>
                <a:gd name="connsiteX0" fmla="*/ 0 w 1838977"/>
                <a:gd name="connsiteY0" fmla="*/ 650175 h 1259775"/>
                <a:gd name="connsiteX1" fmla="*/ 254783 w 1838977"/>
                <a:gd name="connsiteY1" fmla="*/ 66758 h 1259775"/>
                <a:gd name="connsiteX2" fmla="*/ 914401 w 1838977"/>
                <a:gd name="connsiteY2" fmla="*/ 40576 h 1259775"/>
                <a:gd name="connsiteX3" fmla="*/ 1838977 w 1838977"/>
                <a:gd name="connsiteY3" fmla="*/ 33790 h 1259775"/>
                <a:gd name="connsiteX4" fmla="*/ 1828800 w 1838977"/>
                <a:gd name="connsiteY4" fmla="*/ 650175 h 1259775"/>
                <a:gd name="connsiteX5" fmla="*/ 1421618 w 1838977"/>
                <a:gd name="connsiteY5" fmla="*/ 1157393 h 1259775"/>
                <a:gd name="connsiteX6" fmla="*/ 914400 w 1838977"/>
                <a:gd name="connsiteY6" fmla="*/ 1259775 h 1259775"/>
                <a:gd name="connsiteX7" fmla="*/ 407182 w 1838977"/>
                <a:gd name="connsiteY7" fmla="*/ 1157393 h 1259775"/>
                <a:gd name="connsiteX8" fmla="*/ 0 w 1838977"/>
                <a:gd name="connsiteY8" fmla="*/ 650174 h 1259775"/>
                <a:gd name="connsiteX9" fmla="*/ 0 w 1838977"/>
                <a:gd name="connsiteY9" fmla="*/ 650175 h 1259775"/>
                <a:gd name="connsiteX0" fmla="*/ 0 w 1838977"/>
                <a:gd name="connsiteY0" fmla="*/ 650175 h 1259775"/>
                <a:gd name="connsiteX1" fmla="*/ 254783 w 1838977"/>
                <a:gd name="connsiteY1" fmla="*/ 66758 h 1259775"/>
                <a:gd name="connsiteX2" fmla="*/ 914401 w 1838977"/>
                <a:gd name="connsiteY2" fmla="*/ 40576 h 1259775"/>
                <a:gd name="connsiteX3" fmla="*/ 1838977 w 1838977"/>
                <a:gd name="connsiteY3" fmla="*/ 33790 h 1259775"/>
                <a:gd name="connsiteX4" fmla="*/ 1828800 w 1838977"/>
                <a:gd name="connsiteY4" fmla="*/ 650175 h 1259775"/>
                <a:gd name="connsiteX5" fmla="*/ 1421618 w 1838977"/>
                <a:gd name="connsiteY5" fmla="*/ 1157393 h 1259775"/>
                <a:gd name="connsiteX6" fmla="*/ 914400 w 1838977"/>
                <a:gd name="connsiteY6" fmla="*/ 1259775 h 1259775"/>
                <a:gd name="connsiteX7" fmla="*/ 407182 w 1838977"/>
                <a:gd name="connsiteY7" fmla="*/ 1157393 h 1259775"/>
                <a:gd name="connsiteX8" fmla="*/ 0 w 1838977"/>
                <a:gd name="connsiteY8" fmla="*/ 650174 h 1259775"/>
                <a:gd name="connsiteX9" fmla="*/ 0 w 1838977"/>
                <a:gd name="connsiteY9" fmla="*/ 650175 h 125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8977" h="1259775">
                  <a:moveTo>
                    <a:pt x="0" y="650175"/>
                  </a:moveTo>
                  <a:cubicBezTo>
                    <a:pt x="1" y="446353"/>
                    <a:pt x="33055" y="36323"/>
                    <a:pt x="254783" y="66758"/>
                  </a:cubicBezTo>
                  <a:cubicBezTo>
                    <a:pt x="404989" y="0"/>
                    <a:pt x="733876" y="40576"/>
                    <a:pt x="914401" y="40576"/>
                  </a:cubicBezTo>
                  <a:lnTo>
                    <a:pt x="1838977" y="33790"/>
                  </a:lnTo>
                  <a:cubicBezTo>
                    <a:pt x="1832192" y="239251"/>
                    <a:pt x="1828800" y="444713"/>
                    <a:pt x="1828800" y="650175"/>
                  </a:cubicBezTo>
                  <a:cubicBezTo>
                    <a:pt x="1828800" y="853997"/>
                    <a:pt x="1676003" y="1044333"/>
                    <a:pt x="1421618" y="1157393"/>
                  </a:cubicBezTo>
                  <a:cubicBezTo>
                    <a:pt x="1271412" y="1224151"/>
                    <a:pt x="1094925" y="1259775"/>
                    <a:pt x="914400" y="1259775"/>
                  </a:cubicBezTo>
                  <a:cubicBezTo>
                    <a:pt x="733874" y="1259775"/>
                    <a:pt x="557388" y="1224151"/>
                    <a:pt x="407182" y="1157393"/>
                  </a:cubicBezTo>
                  <a:cubicBezTo>
                    <a:pt x="152797" y="1044333"/>
                    <a:pt x="0" y="853996"/>
                    <a:pt x="0" y="650174"/>
                  </a:cubicBezTo>
                  <a:lnTo>
                    <a:pt x="0" y="650175"/>
                  </a:lnTo>
                  <a:close/>
                </a:path>
              </a:pathLst>
            </a:custGeom>
            <a:grpFill/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47800" y="3276600"/>
              <a:ext cx="1524000" cy="769441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Azuza</a:t>
              </a:r>
              <a:endPara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en-US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Street</a:t>
              </a:r>
              <a:endPara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 flipV="1">
              <a:off x="3886200" y="3124200"/>
              <a:ext cx="1838977" cy="1259775"/>
            </a:xfrm>
            <a:custGeom>
              <a:avLst/>
              <a:gdLst>
                <a:gd name="connsiteX0" fmla="*/ 0 w 1828800"/>
                <a:gd name="connsiteY0" fmla="*/ 609600 h 1219200"/>
                <a:gd name="connsiteX1" fmla="*/ 407183 w 1828800"/>
                <a:gd name="connsiteY1" fmla="*/ 102383 h 1219200"/>
                <a:gd name="connsiteX2" fmla="*/ 914401 w 1828800"/>
                <a:gd name="connsiteY2" fmla="*/ 1 h 1219200"/>
                <a:gd name="connsiteX3" fmla="*/ 1838977 w 1828800"/>
                <a:gd name="connsiteY3" fmla="*/ -6785 h 1219200"/>
                <a:gd name="connsiteX4" fmla="*/ 1828800 w 1828800"/>
                <a:gd name="connsiteY4" fmla="*/ 609600 h 1219200"/>
                <a:gd name="connsiteX5" fmla="*/ 1421618 w 1828800"/>
                <a:gd name="connsiteY5" fmla="*/ 1116818 h 1219200"/>
                <a:gd name="connsiteX6" fmla="*/ 914400 w 1828800"/>
                <a:gd name="connsiteY6" fmla="*/ 1219200 h 1219200"/>
                <a:gd name="connsiteX7" fmla="*/ 407182 w 1828800"/>
                <a:gd name="connsiteY7" fmla="*/ 1116818 h 1219200"/>
                <a:gd name="connsiteX8" fmla="*/ 0 w 1828800"/>
                <a:gd name="connsiteY8" fmla="*/ 609599 h 1219200"/>
                <a:gd name="connsiteX9" fmla="*/ 0 w 1828800"/>
                <a:gd name="connsiteY9" fmla="*/ 609600 h 1219200"/>
                <a:gd name="connsiteX0" fmla="*/ 0 w 1838977"/>
                <a:gd name="connsiteY0" fmla="*/ 650175 h 1259775"/>
                <a:gd name="connsiteX1" fmla="*/ 254783 w 1838977"/>
                <a:gd name="connsiteY1" fmla="*/ 66758 h 1259775"/>
                <a:gd name="connsiteX2" fmla="*/ 914401 w 1838977"/>
                <a:gd name="connsiteY2" fmla="*/ 40576 h 1259775"/>
                <a:gd name="connsiteX3" fmla="*/ 1838977 w 1838977"/>
                <a:gd name="connsiteY3" fmla="*/ 33790 h 1259775"/>
                <a:gd name="connsiteX4" fmla="*/ 1828800 w 1838977"/>
                <a:gd name="connsiteY4" fmla="*/ 650175 h 1259775"/>
                <a:gd name="connsiteX5" fmla="*/ 1421618 w 1838977"/>
                <a:gd name="connsiteY5" fmla="*/ 1157393 h 1259775"/>
                <a:gd name="connsiteX6" fmla="*/ 914400 w 1838977"/>
                <a:gd name="connsiteY6" fmla="*/ 1259775 h 1259775"/>
                <a:gd name="connsiteX7" fmla="*/ 407182 w 1838977"/>
                <a:gd name="connsiteY7" fmla="*/ 1157393 h 1259775"/>
                <a:gd name="connsiteX8" fmla="*/ 0 w 1838977"/>
                <a:gd name="connsiteY8" fmla="*/ 650174 h 1259775"/>
                <a:gd name="connsiteX9" fmla="*/ 0 w 1838977"/>
                <a:gd name="connsiteY9" fmla="*/ 650175 h 1259775"/>
                <a:gd name="connsiteX0" fmla="*/ 0 w 1838977"/>
                <a:gd name="connsiteY0" fmla="*/ 650175 h 1259775"/>
                <a:gd name="connsiteX1" fmla="*/ 254783 w 1838977"/>
                <a:gd name="connsiteY1" fmla="*/ 66758 h 1259775"/>
                <a:gd name="connsiteX2" fmla="*/ 914401 w 1838977"/>
                <a:gd name="connsiteY2" fmla="*/ 40576 h 1259775"/>
                <a:gd name="connsiteX3" fmla="*/ 1838977 w 1838977"/>
                <a:gd name="connsiteY3" fmla="*/ 33790 h 1259775"/>
                <a:gd name="connsiteX4" fmla="*/ 1828800 w 1838977"/>
                <a:gd name="connsiteY4" fmla="*/ 650175 h 1259775"/>
                <a:gd name="connsiteX5" fmla="*/ 1421618 w 1838977"/>
                <a:gd name="connsiteY5" fmla="*/ 1157393 h 1259775"/>
                <a:gd name="connsiteX6" fmla="*/ 914400 w 1838977"/>
                <a:gd name="connsiteY6" fmla="*/ 1259775 h 1259775"/>
                <a:gd name="connsiteX7" fmla="*/ 407182 w 1838977"/>
                <a:gd name="connsiteY7" fmla="*/ 1157393 h 1259775"/>
                <a:gd name="connsiteX8" fmla="*/ 0 w 1838977"/>
                <a:gd name="connsiteY8" fmla="*/ 650174 h 1259775"/>
                <a:gd name="connsiteX9" fmla="*/ 0 w 1838977"/>
                <a:gd name="connsiteY9" fmla="*/ 650175 h 125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8977" h="1259775">
                  <a:moveTo>
                    <a:pt x="0" y="650175"/>
                  </a:moveTo>
                  <a:cubicBezTo>
                    <a:pt x="1" y="446353"/>
                    <a:pt x="33055" y="36323"/>
                    <a:pt x="254783" y="66758"/>
                  </a:cubicBezTo>
                  <a:cubicBezTo>
                    <a:pt x="404989" y="0"/>
                    <a:pt x="733876" y="40576"/>
                    <a:pt x="914401" y="40576"/>
                  </a:cubicBezTo>
                  <a:lnTo>
                    <a:pt x="1838977" y="33790"/>
                  </a:lnTo>
                  <a:cubicBezTo>
                    <a:pt x="1832192" y="239251"/>
                    <a:pt x="1828800" y="444713"/>
                    <a:pt x="1828800" y="650175"/>
                  </a:cubicBezTo>
                  <a:cubicBezTo>
                    <a:pt x="1828800" y="853997"/>
                    <a:pt x="1676003" y="1044333"/>
                    <a:pt x="1421618" y="1157393"/>
                  </a:cubicBezTo>
                  <a:cubicBezTo>
                    <a:pt x="1271412" y="1224151"/>
                    <a:pt x="1094925" y="1259775"/>
                    <a:pt x="914400" y="1259775"/>
                  </a:cubicBezTo>
                  <a:cubicBezTo>
                    <a:pt x="733874" y="1259775"/>
                    <a:pt x="557388" y="1224151"/>
                    <a:pt x="407182" y="1157393"/>
                  </a:cubicBezTo>
                  <a:cubicBezTo>
                    <a:pt x="152797" y="1044333"/>
                    <a:pt x="0" y="853996"/>
                    <a:pt x="0" y="650174"/>
                  </a:cubicBezTo>
                  <a:lnTo>
                    <a:pt x="0" y="650175"/>
                  </a:lnTo>
                  <a:close/>
                </a:path>
              </a:pathLst>
            </a:custGeom>
            <a:grpFill/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86200" y="3276600"/>
              <a:ext cx="1524000" cy="769441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Revival</a:t>
              </a:r>
            </a:p>
            <a:p>
              <a:pPr algn="r"/>
              <a:r>
                <a:rPr lang="en-US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 1906</a:t>
              </a:r>
              <a:endPara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04800" y="1855113"/>
            <a:ext cx="2438400" cy="43088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Charismania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05400" y="1855113"/>
            <a:ext cx="2438400" cy="43088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Cessationism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5800" y="3800614"/>
            <a:ext cx="2819400" cy="43088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 A. Torrey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5800" y="4267994"/>
            <a:ext cx="2819400" cy="43088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Dwight. Moody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5800" y="4725194"/>
            <a:ext cx="2819400" cy="43088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Charles Finney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5800" y="5182394"/>
            <a:ext cx="2819400" cy="43088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B. Simpson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7-Point Star 40"/>
          <p:cNvSpPr/>
          <p:nvPr/>
        </p:nvSpPr>
        <p:spPr>
          <a:xfrm>
            <a:off x="3276600" y="2439194"/>
            <a:ext cx="1219200" cy="1219200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267200" y="3810794"/>
            <a:ext cx="2667000" cy="14465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on the Holy Spirit</a:t>
            </a:r>
          </a:p>
          <a:p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</a:t>
            </a:r>
          </a:p>
          <a:p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1900 years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 animBg="1"/>
      <p:bldP spid="41" grpId="1" animBg="1"/>
      <p:bldP spid="42" grpId="0"/>
      <p:bldP spid="4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5801" y="175729"/>
            <a:ext cx="435119" cy="21864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ACTS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9" name="Picture 8" descr="Mediterranean4.bmp"/>
          <p:cNvPicPr>
            <a:picLocks noChangeAspect="1"/>
          </p:cNvPicPr>
          <p:nvPr/>
        </p:nvPicPr>
        <p:blipFill>
          <a:blip r:embed="rId2" cstate="print"/>
          <a:srcRect l="2410" b="4298"/>
          <a:stretch>
            <a:fillRect/>
          </a:stretch>
        </p:blipFill>
        <p:spPr>
          <a:xfrm>
            <a:off x="457200" y="990600"/>
            <a:ext cx="5867400" cy="449109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4430482" y="2737262"/>
            <a:ext cx="106680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Phrygia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78226" y="1975262"/>
            <a:ext cx="114300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Bithynia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0502" y="2889662"/>
            <a:ext cx="76200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820882" y="2721428"/>
            <a:ext cx="632178" cy="236549"/>
          </a:xfrm>
          <a:custGeom>
            <a:avLst/>
            <a:gdLst>
              <a:gd name="connsiteX0" fmla="*/ 665018 w 665018"/>
              <a:gd name="connsiteY0" fmla="*/ 67294 h 257299"/>
              <a:gd name="connsiteX1" fmla="*/ 415636 w 665018"/>
              <a:gd name="connsiteY1" fmla="*/ 7917 h 257299"/>
              <a:gd name="connsiteX2" fmla="*/ 213756 w 665018"/>
              <a:gd name="connsiteY2" fmla="*/ 19792 h 257299"/>
              <a:gd name="connsiteX3" fmla="*/ 47501 w 665018"/>
              <a:gd name="connsiteY3" fmla="*/ 114795 h 257299"/>
              <a:gd name="connsiteX4" fmla="*/ 0 w 665018"/>
              <a:gd name="connsiteY4" fmla="*/ 257299 h 257299"/>
              <a:gd name="connsiteX5" fmla="*/ 0 w 665018"/>
              <a:gd name="connsiteY5" fmla="*/ 257299 h 25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5018" h="257299">
                <a:moveTo>
                  <a:pt x="665018" y="67294"/>
                </a:moveTo>
                <a:cubicBezTo>
                  <a:pt x="577932" y="41564"/>
                  <a:pt x="490846" y="15834"/>
                  <a:pt x="415636" y="7917"/>
                </a:cubicBezTo>
                <a:cubicBezTo>
                  <a:pt x="340426" y="0"/>
                  <a:pt x="275112" y="1979"/>
                  <a:pt x="213756" y="19792"/>
                </a:cubicBezTo>
                <a:cubicBezTo>
                  <a:pt x="152400" y="37605"/>
                  <a:pt x="83127" y="75211"/>
                  <a:pt x="47501" y="114795"/>
                </a:cubicBezTo>
                <a:cubicBezTo>
                  <a:pt x="11875" y="154380"/>
                  <a:pt x="0" y="257299"/>
                  <a:pt x="0" y="257299"/>
                </a:cubicBezTo>
                <a:lnTo>
                  <a:pt x="0" y="257299"/>
                </a:lnTo>
              </a:path>
            </a:pathLst>
          </a:cu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544778" y="2848096"/>
            <a:ext cx="457200" cy="457200"/>
            <a:chOff x="4191000" y="2971800"/>
            <a:chExt cx="381000" cy="381000"/>
          </a:xfrm>
        </p:grpSpPr>
        <p:sp>
          <p:nvSpPr>
            <p:cNvPr id="17" name="Oval 16"/>
            <p:cNvSpPr/>
            <p:nvPr/>
          </p:nvSpPr>
          <p:spPr>
            <a:xfrm>
              <a:off x="4191000" y="2971800"/>
              <a:ext cx="381000" cy="381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16200000" flipH="1">
              <a:off x="4252547" y="3027596"/>
              <a:ext cx="269408" cy="26940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254084" y="1915882"/>
            <a:ext cx="480204" cy="457200"/>
            <a:chOff x="4191000" y="2971800"/>
            <a:chExt cx="381000" cy="381000"/>
          </a:xfrm>
        </p:grpSpPr>
        <p:sp>
          <p:nvSpPr>
            <p:cNvPr id="20" name="Oval 19"/>
            <p:cNvSpPr/>
            <p:nvPr/>
          </p:nvSpPr>
          <p:spPr>
            <a:xfrm>
              <a:off x="4191000" y="2971800"/>
              <a:ext cx="381000" cy="381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16200000" flipH="1">
              <a:off x="4252547" y="3027596"/>
              <a:ext cx="269408" cy="26940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Freeform 21"/>
          <p:cNvSpPr/>
          <p:nvPr/>
        </p:nvSpPr>
        <p:spPr>
          <a:xfrm>
            <a:off x="4208112" y="2282938"/>
            <a:ext cx="244191" cy="465270"/>
          </a:xfrm>
          <a:custGeom>
            <a:avLst/>
            <a:gdLst>
              <a:gd name="connsiteX0" fmla="*/ 256876 w 256876"/>
              <a:gd name="connsiteY0" fmla="*/ 506083 h 506083"/>
              <a:gd name="connsiteX1" fmla="*/ 90098 w 256876"/>
              <a:gd name="connsiteY1" fmla="*/ 419819 h 506083"/>
              <a:gd name="connsiteX2" fmla="*/ 15336 w 256876"/>
              <a:gd name="connsiteY2" fmla="*/ 333555 h 506083"/>
              <a:gd name="connsiteX3" fmla="*/ 3834 w 256876"/>
              <a:gd name="connsiteY3" fmla="*/ 253042 h 506083"/>
              <a:gd name="connsiteX4" fmla="*/ 9585 w 256876"/>
              <a:gd name="connsiteY4" fmla="*/ 115019 h 506083"/>
              <a:gd name="connsiteX5" fmla="*/ 61344 w 256876"/>
              <a:gd name="connsiteY5" fmla="*/ 34506 h 506083"/>
              <a:gd name="connsiteX6" fmla="*/ 107351 w 256876"/>
              <a:gd name="connsiteY6" fmla="*/ 0 h 50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876" h="506083">
                <a:moveTo>
                  <a:pt x="256876" y="506083"/>
                </a:moveTo>
                <a:cubicBezTo>
                  <a:pt x="193615" y="477328"/>
                  <a:pt x="130355" y="448574"/>
                  <a:pt x="90098" y="419819"/>
                </a:cubicBezTo>
                <a:cubicBezTo>
                  <a:pt x="49841" y="391064"/>
                  <a:pt x="29713" y="361351"/>
                  <a:pt x="15336" y="333555"/>
                </a:cubicBezTo>
                <a:cubicBezTo>
                  <a:pt x="959" y="305759"/>
                  <a:pt x="4792" y="289465"/>
                  <a:pt x="3834" y="253042"/>
                </a:cubicBezTo>
                <a:cubicBezTo>
                  <a:pt x="2876" y="216619"/>
                  <a:pt x="0" y="151442"/>
                  <a:pt x="9585" y="115019"/>
                </a:cubicBezTo>
                <a:cubicBezTo>
                  <a:pt x="19170" y="78596"/>
                  <a:pt x="45050" y="53676"/>
                  <a:pt x="61344" y="34506"/>
                </a:cubicBezTo>
                <a:cubicBezTo>
                  <a:pt x="77638" y="15336"/>
                  <a:pt x="92494" y="7668"/>
                  <a:pt x="107351" y="0"/>
                </a:cubicBezTo>
              </a:path>
            </a:pathLst>
          </a:cu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136076" y="2356262"/>
            <a:ext cx="72437" cy="700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677882" y="2432462"/>
            <a:ext cx="83820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Troas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261158" y="2393670"/>
            <a:ext cx="1158993" cy="361738"/>
          </a:xfrm>
          <a:custGeom>
            <a:avLst/>
            <a:gdLst>
              <a:gd name="connsiteX0" fmla="*/ 1219200 w 1219200"/>
              <a:gd name="connsiteY0" fmla="*/ 393469 h 393469"/>
              <a:gd name="connsiteX1" fmla="*/ 964277 w 1219200"/>
              <a:gd name="connsiteY1" fmla="*/ 299258 h 393469"/>
              <a:gd name="connsiteX2" fmla="*/ 653935 w 1219200"/>
              <a:gd name="connsiteY2" fmla="*/ 138546 h 393469"/>
              <a:gd name="connsiteX3" fmla="*/ 365760 w 1219200"/>
              <a:gd name="connsiteY3" fmla="*/ 55418 h 393469"/>
              <a:gd name="connsiteX4" fmla="*/ 144088 w 1219200"/>
              <a:gd name="connsiteY4" fmla="*/ 22168 h 393469"/>
              <a:gd name="connsiteX5" fmla="*/ 0 w 1219200"/>
              <a:gd name="connsiteY5" fmla="*/ 0 h 39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393469">
                <a:moveTo>
                  <a:pt x="1219200" y="393469"/>
                </a:moveTo>
                <a:cubicBezTo>
                  <a:pt x="1138844" y="367607"/>
                  <a:pt x="1058488" y="341745"/>
                  <a:pt x="964277" y="299258"/>
                </a:cubicBezTo>
                <a:cubicBezTo>
                  <a:pt x="870066" y="256771"/>
                  <a:pt x="753688" y="179186"/>
                  <a:pt x="653935" y="138546"/>
                </a:cubicBezTo>
                <a:cubicBezTo>
                  <a:pt x="554182" y="97906"/>
                  <a:pt x="450734" y="74814"/>
                  <a:pt x="365760" y="55418"/>
                </a:cubicBezTo>
                <a:cubicBezTo>
                  <a:pt x="280786" y="36022"/>
                  <a:pt x="144088" y="22168"/>
                  <a:pt x="144088" y="22168"/>
                </a:cubicBezTo>
                <a:lnTo>
                  <a:pt x="0" y="0"/>
                </a:lnTo>
              </a:path>
            </a:pathLst>
          </a:cu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  <p:bldP spid="14" grpId="0"/>
      <p:bldP spid="14" grpId="1"/>
      <p:bldP spid="15" grpId="0" animBg="1"/>
      <p:bldP spid="15" grpId="1" animBg="1"/>
      <p:bldP spid="22" grpId="0" animBg="1"/>
      <p:bldP spid="22" grpId="1" animBg="1"/>
      <p:bldP spid="23" grpId="0" animBg="1"/>
      <p:bldP spid="23" grpId="1" animBg="1"/>
      <p:bldP spid="24" grpId="0"/>
      <p:bldP spid="24" grpId="1"/>
      <p:bldP spid="25" grpId="0" animBg="1"/>
      <p:bldP spid="2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"You can call it whatever you want to call it, but I'd rather have the right thing with the wrong name than the wrong thing with</a:t>
            </a:r>
          </a:p>
          <a:p>
            <a:r>
              <a:rPr lang="en-US" sz="3200" dirty="0" smtClean="0"/>
              <a:t>the right name any day."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21864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ACTS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R. A. Torrey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 tmFilter="0,0; .5, 0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84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3. </a:t>
            </a:r>
            <a:r>
              <a:rPr lang="en-US" sz="3200" dirty="0" smtClean="0"/>
              <a:t>To express willingness to have in one's home or environs, i.e. "The community gladly received the refugees"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21864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ACTS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Last recorded acts: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2192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Magneto" pitchFamily="8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Magneto" pitchFamily="82" charset="0"/>
              </a:rPr>
              <a:t>Matthew</a:t>
            </a:r>
            <a:r>
              <a:rPr lang="en-US" sz="3200" dirty="0" smtClean="0">
                <a:latin typeface="Magneto" pitchFamily="82" charset="0"/>
              </a:rPr>
              <a:t> ~ Resurrection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722994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Magneto" pitchFamily="8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Magneto" pitchFamily="82" charset="0"/>
              </a:rPr>
              <a:t>Mark</a:t>
            </a:r>
            <a:r>
              <a:rPr lang="en-US" sz="3200" dirty="0" smtClean="0">
                <a:latin typeface="Magneto" pitchFamily="82" charset="0"/>
              </a:rPr>
              <a:t> ~ Ascension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220167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Magneto" pitchFamily="8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Magneto" pitchFamily="82" charset="0"/>
              </a:rPr>
              <a:t>Luke</a:t>
            </a:r>
            <a:r>
              <a:rPr lang="en-US" sz="3200" dirty="0" smtClean="0">
                <a:latin typeface="Magneto" pitchFamily="82" charset="0"/>
              </a:rPr>
              <a:t> ~ Promise of Holy Spirit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322522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Magneto" pitchFamily="8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Magneto" pitchFamily="82" charset="0"/>
              </a:rPr>
              <a:t>John</a:t>
            </a:r>
            <a:r>
              <a:rPr lang="en-US" sz="3200" dirty="0" smtClean="0">
                <a:latin typeface="Magneto" pitchFamily="82" charset="0"/>
              </a:rPr>
              <a:t> ~ 2</a:t>
            </a:r>
            <a:r>
              <a:rPr lang="en-US" sz="3200" baseline="30000" dirty="0" smtClean="0">
                <a:latin typeface="Magneto" pitchFamily="82" charset="0"/>
              </a:rPr>
              <a:t>nd</a:t>
            </a:r>
            <a:r>
              <a:rPr lang="en-US" sz="3200" dirty="0" smtClean="0">
                <a:latin typeface="Magneto" pitchFamily="82" charset="0"/>
              </a:rPr>
              <a:t> Coming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05801" y="175729"/>
            <a:ext cx="435119" cy="21864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ACTS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372739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Magneto" pitchFamily="82" charset="0"/>
              </a:rPr>
              <a:t> All in Acts 1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6" grpId="2"/>
      <p:bldP spid="7" grpId="0"/>
      <p:bldP spid="7" grpId="1"/>
      <p:bldP spid="7" grpId="2"/>
      <p:bldP spid="9" grpId="0"/>
      <p:bldP spid="9" grpId="1"/>
      <p:bldP spid="9" grpId="2"/>
      <p:bldP spid="10" grpId="0"/>
      <p:bldP spid="10" grpId="1"/>
      <p:bldP spid="10" grpId="2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Outline:</a:t>
            </a:r>
            <a:endParaRPr lang="en-US" sz="3200" dirty="0">
              <a:latin typeface="Magneto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12192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Magneto" pitchFamily="82" charset="0"/>
              </a:rPr>
              <a:t> </a:t>
            </a:r>
            <a:r>
              <a:rPr lang="en-US" sz="3200" dirty="0" smtClean="0"/>
              <a:t>1-7 = Jerusalem</a:t>
            </a:r>
            <a:endParaRPr lang="en-US" sz="3200" dirty="0">
              <a:latin typeface="Magneto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21864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ACTS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7012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Magneto" pitchFamily="82" charset="0"/>
              </a:rPr>
              <a:t> </a:t>
            </a:r>
            <a:r>
              <a:rPr lang="en-US" sz="3200" dirty="0" smtClean="0"/>
              <a:t>8-12 = Judea and Samaria</a:t>
            </a:r>
            <a:endParaRPr lang="en-US" sz="3200" dirty="0">
              <a:latin typeface="Magneto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204645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Magneto" pitchFamily="82" charset="0"/>
              </a:rPr>
              <a:t> </a:t>
            </a:r>
            <a:r>
              <a:rPr lang="en-US" sz="3200" dirty="0" smtClean="0"/>
              <a:t>13-28 = end of the earth</a:t>
            </a:r>
            <a:endParaRPr lang="en-US" sz="3200" dirty="0">
              <a:latin typeface="Magneto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2" grpId="2"/>
      <p:bldP spid="7" grpId="0"/>
      <p:bldP spid="7" grpId="1"/>
      <p:bldP spid="7" grpId="2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85800" y="496833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Magneto" pitchFamily="8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With</a:t>
            </a:r>
            <a:r>
              <a:rPr lang="en-US" sz="2800" dirty="0" smtClean="0"/>
              <a:t> ~ </a:t>
            </a:r>
            <a:r>
              <a:rPr lang="en-US" sz="2800" b="1" i="1" dirty="0" err="1" smtClean="0">
                <a:solidFill>
                  <a:schemeClr val="bg1"/>
                </a:solidFill>
                <a:latin typeface="+mj-lt"/>
              </a:rPr>
              <a:t>para</a:t>
            </a:r>
            <a:endParaRPr lang="en-US" sz="28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21864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ACTS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45036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Magneto" pitchFamily="8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In</a:t>
            </a:r>
            <a:r>
              <a:rPr lang="en-US" sz="2800" dirty="0" smtClean="0"/>
              <a:t> ~ </a:t>
            </a:r>
            <a:r>
              <a:rPr lang="en-US" sz="2800" b="1" i="1" dirty="0" smtClean="0">
                <a:solidFill>
                  <a:schemeClr val="bg1"/>
                </a:solidFill>
                <a:latin typeface="+mj-lt"/>
              </a:rPr>
              <a:t>en</a:t>
            </a:r>
            <a:endParaRPr lang="en-US" sz="28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John 14.16-18</a:t>
            </a:r>
          </a:p>
        </p:txBody>
      </p:sp>
      <p:sp>
        <p:nvSpPr>
          <p:cNvPr id="10" name="Parallelogram 9"/>
          <p:cNvSpPr/>
          <p:nvPr/>
        </p:nvSpPr>
        <p:spPr>
          <a:xfrm>
            <a:off x="5459104" y="3276600"/>
            <a:ext cx="1143000" cy="457200"/>
          </a:xfrm>
          <a:prstGeom prst="parallelogram">
            <a:avLst/>
          </a:prstGeom>
          <a:solidFill>
            <a:srgbClr val="EEECE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/>
        </p:nvSpPr>
        <p:spPr>
          <a:xfrm>
            <a:off x="3401704" y="3684896"/>
            <a:ext cx="762000" cy="457200"/>
          </a:xfrm>
          <a:prstGeom prst="parallelogram">
            <a:avLst/>
          </a:prstGeom>
          <a:solidFill>
            <a:srgbClr val="EEECE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685800"/>
            <a:ext cx="769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 smtClean="0"/>
              <a:t>16</a:t>
            </a:r>
            <a:r>
              <a:rPr lang="en-US" sz="2800" dirty="0" smtClean="0"/>
              <a:t> </a:t>
            </a:r>
            <a:r>
              <a:rPr lang="en-US" sz="2800" i="1" dirty="0" smtClean="0">
                <a:solidFill>
                  <a:schemeClr val="bg1"/>
                </a:solidFill>
              </a:rPr>
              <a:t>And I will pray the Father, and He will give you another Helper, that He may abide with you forever—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baseline="30000" dirty="0" smtClean="0"/>
              <a:t>17</a:t>
            </a:r>
            <a:r>
              <a:rPr lang="en-US" sz="2800" dirty="0" smtClean="0"/>
              <a:t> </a:t>
            </a:r>
            <a:r>
              <a:rPr lang="en-US" sz="2800" i="1" dirty="0" smtClean="0">
                <a:solidFill>
                  <a:schemeClr val="bg1"/>
                </a:solidFill>
              </a:rPr>
              <a:t>the Spirit of truth, whom the world cannot receive, because it neither sees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Him nor knows Him; but you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know Him, for He dwells with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you and will be in you.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baseline="30000" dirty="0" smtClean="0"/>
              <a:t>18</a:t>
            </a:r>
            <a:r>
              <a:rPr lang="en-US" sz="2800" dirty="0" smtClean="0"/>
              <a:t> </a:t>
            </a:r>
            <a:r>
              <a:rPr lang="en-US" sz="2800" i="1" dirty="0" smtClean="0">
                <a:solidFill>
                  <a:schemeClr val="bg1"/>
                </a:solidFill>
              </a:rPr>
              <a:t>I will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not leave you orphans; I will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come to you.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7" grpId="0"/>
      <p:bldP spid="7" grpId="1"/>
      <p:bldP spid="10" grpId="0" animBg="1"/>
      <p:bldP spid="10" grpId="1" animBg="1"/>
      <p:bldP spid="13" grpId="0" animBg="1"/>
      <p:bldP spid="13" grpId="1" animBg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/>
          <p:cNvSpPr/>
          <p:nvPr/>
        </p:nvSpPr>
        <p:spPr>
          <a:xfrm>
            <a:off x="6275696" y="1273792"/>
            <a:ext cx="1268104" cy="457200"/>
          </a:xfrm>
          <a:prstGeom prst="parallelogram">
            <a:avLst/>
          </a:prstGeom>
          <a:solidFill>
            <a:srgbClr val="EEECE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" y="2199369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Magneto" pitchFamily="8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Upon </a:t>
            </a:r>
            <a:r>
              <a:rPr lang="en-US" sz="3200" dirty="0" smtClean="0"/>
              <a:t>~ 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epi</a:t>
            </a:r>
            <a:endParaRPr lang="en-US" sz="3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21864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ACTS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Acts 1.8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6858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But you shall receive power when the Holy Spirit has come upon you;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 tmFilter="0,0; .5, 0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/>
      <p:bldP spid="12" grpId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does it mean to “receive” the </a:t>
            </a:r>
            <a:r>
              <a:rPr lang="en-US" sz="3200" dirty="0" smtClean="0"/>
              <a:t>Holy</a:t>
            </a:r>
            <a:r>
              <a:rPr lang="en-US" sz="2800" dirty="0" smtClean="0"/>
              <a:t> Spirit?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1641144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1. </a:t>
            </a:r>
            <a:r>
              <a:rPr lang="en-US" sz="3200" dirty="0" smtClean="0"/>
              <a:t>To get something; to come into possession of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21864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ACTS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648622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2. </a:t>
            </a:r>
            <a:r>
              <a:rPr lang="en-US" sz="3200" dirty="0" smtClean="0"/>
              <a:t>To go through or </a:t>
            </a:r>
            <a:r>
              <a:rPr lang="en-US" sz="3200" dirty="0" err="1" smtClean="0"/>
              <a:t>exper-ience</a:t>
            </a:r>
            <a:r>
              <a:rPr lang="en-US" sz="3200" dirty="0" smtClean="0"/>
              <a:t>, i.e. "The player received minor injuries”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145340"/>
            <a:ext cx="6324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3. </a:t>
            </a:r>
            <a:r>
              <a:rPr lang="en-US" sz="3200" dirty="0" smtClean="0"/>
              <a:t>To express willingness</a:t>
            </a:r>
          </a:p>
          <a:p>
            <a:r>
              <a:rPr lang="en-US" sz="3200" dirty="0" smtClean="0"/>
              <a:t>to have in one's home or environs, i.e. "The community gladly</a:t>
            </a:r>
          </a:p>
          <a:p>
            <a:r>
              <a:rPr lang="en-US" sz="3200" dirty="0" smtClean="0"/>
              <a:t>received the refugees"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2" grpId="2"/>
      <p:bldP spid="7" grpId="0"/>
      <p:bldP spid="7" grpId="1"/>
      <p:bldP spid="7" grpId="2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/>
          <p:cNvSpPr/>
          <p:nvPr/>
        </p:nvSpPr>
        <p:spPr>
          <a:xfrm>
            <a:off x="1815152" y="1725304"/>
            <a:ext cx="2147248" cy="457200"/>
          </a:xfrm>
          <a:prstGeom prst="parallelogram">
            <a:avLst/>
          </a:prstGeom>
          <a:solidFill>
            <a:srgbClr val="EEECE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6858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And when He had said this, He breathed on them, and said to them, "Receive the Holy Spirit."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2204112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To get something; to come into possession of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21864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ACTS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John 20.22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 tmFilter="0,0; .5, 0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11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/>
          <p:cNvSpPr/>
          <p:nvPr/>
        </p:nvSpPr>
        <p:spPr>
          <a:xfrm>
            <a:off x="3456296" y="762000"/>
            <a:ext cx="1981200" cy="457200"/>
          </a:xfrm>
          <a:prstGeom prst="parallelogram">
            <a:avLst/>
          </a:prstGeom>
          <a:solidFill>
            <a:srgbClr val="EEECE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21864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ACTS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Acts 1. 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685800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But you shall receive power when the Holy Spirit has come upon you; and you shall be witnesses to Me in Jerusalem, and in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all Judea and Samaria,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and to the end of the earth.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643952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To go through or experience</a:t>
            </a:r>
            <a:endParaRPr lang="en-US" sz="3200" dirty="0" smtClean="0">
              <a:latin typeface="Magneto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 tmFilter="0,0; .5, 0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11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/>
          <p:cNvSpPr/>
          <p:nvPr/>
        </p:nvSpPr>
        <p:spPr>
          <a:xfrm>
            <a:off x="4675496" y="2707944"/>
            <a:ext cx="1932296" cy="457200"/>
          </a:xfrm>
          <a:prstGeom prst="parallelogram">
            <a:avLst/>
          </a:prstGeom>
          <a:solidFill>
            <a:srgbClr val="EEECE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21864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ACTS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Acts 2. 38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4104382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</a:t>
            </a:r>
            <a:r>
              <a:rPr lang="en-US" sz="3200" i="1" dirty="0" smtClean="0"/>
              <a:t>To get something; to come into possession of</a:t>
            </a:r>
            <a:endParaRPr lang="en-US" sz="3200" dirty="0" smtClean="0">
              <a:latin typeface="Magneto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685800"/>
            <a:ext cx="784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Then Peter said to them, "Repent, and let every one of you be baptized in the name of Jesus Christ for the remission of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sins; and you shall receive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the gift of the Holy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Spirit."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 tmFilter="0,0; .5, 0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7" grpId="0"/>
      <p:bldP spid="7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Route_66">
  <a:themeElements>
    <a:clrScheme name="Route 66">
      <a:dk1>
        <a:srgbClr val="FFFFFF"/>
      </a:dk1>
      <a:lt1>
        <a:srgbClr val="FFC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ute 66">
      <a:majorFont>
        <a:latin typeface="Times New Roman"/>
        <a:ea typeface=""/>
        <a:cs typeface=""/>
      </a:majorFont>
      <a:minorFont>
        <a:latin typeface="Magne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>
            <a:latin typeface="Magneto" pitchFamily="8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Route_66</Template>
  <TotalTime>887</TotalTime>
  <Words>1117</Words>
  <Application>Microsoft Office PowerPoint</Application>
  <PresentationFormat>On-screen Show (4:3)</PresentationFormat>
  <Paragraphs>143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Route_66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92</cp:revision>
  <dcterms:created xsi:type="dcterms:W3CDTF">2009-12-05T22:13:42Z</dcterms:created>
  <dcterms:modified xsi:type="dcterms:W3CDTF">2009-12-14T22:25:33Z</dcterms:modified>
</cp:coreProperties>
</file>